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B46"/>
    <a:srgbClr val="00053E"/>
    <a:srgbClr val="0D1F3D"/>
    <a:srgbClr val="0B2041"/>
    <a:srgbClr val="79C344"/>
    <a:srgbClr val="D8DD93"/>
    <a:srgbClr val="5E631F"/>
    <a:srgbClr val="ABB538"/>
    <a:srgbClr val="E0E7E7"/>
    <a:srgbClr val="8BA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3587" autoAdjust="0"/>
  </p:normalViewPr>
  <p:slideViewPr>
    <p:cSldViewPr>
      <p:cViewPr varScale="1">
        <p:scale>
          <a:sx n="46" d="100"/>
          <a:sy n="46" d="100"/>
        </p:scale>
        <p:origin x="200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42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royroth\Dropbox\VC%202016%20Fall%20GSB\Practitioner%20Facts\VC%20SURVEY\F385%202016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'DEAL FUNNEL'!$AY$16:$AY$24</c:f>
              <c:strCache>
                <c:ptCount val="9"/>
                <c:pt idx="0">
                  <c:v>&lt;50</c:v>
                </c:pt>
                <c:pt idx="1">
                  <c:v>50-100</c:v>
                </c:pt>
                <c:pt idx="2">
                  <c:v>100-200</c:v>
                </c:pt>
                <c:pt idx="3">
                  <c:v>200-300</c:v>
                </c:pt>
                <c:pt idx="4">
                  <c:v>300-400</c:v>
                </c:pt>
                <c:pt idx="5">
                  <c:v>400-500</c:v>
                </c:pt>
                <c:pt idx="6">
                  <c:v>500-1000</c:v>
                </c:pt>
                <c:pt idx="7">
                  <c:v>1000-2000</c:v>
                </c:pt>
                <c:pt idx="8">
                  <c:v>&gt;2000</c:v>
                </c:pt>
              </c:strCache>
            </c:strRef>
          </c:cat>
          <c:val>
            <c:numRef>
              <c:f>'DEAL FUNNEL'!$AZ$16:$AZ$24</c:f>
              <c:numCache>
                <c:formatCode>General</c:formatCode>
                <c:ptCount val="9"/>
                <c:pt idx="0">
                  <c:v>12</c:v>
                </c:pt>
                <c:pt idx="1">
                  <c:v>154</c:v>
                </c:pt>
                <c:pt idx="2">
                  <c:v>94</c:v>
                </c:pt>
                <c:pt idx="3">
                  <c:v>71</c:v>
                </c:pt>
                <c:pt idx="4">
                  <c:v>58</c:v>
                </c:pt>
                <c:pt idx="5">
                  <c:v>70</c:v>
                </c:pt>
                <c:pt idx="6">
                  <c:v>75</c:v>
                </c:pt>
                <c:pt idx="7">
                  <c:v>27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1-41BF-8F34-64F3EB743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837304"/>
        <c:axId val="672832208"/>
      </c:barChart>
      <c:catAx>
        <c:axId val="67283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32208"/>
        <c:crosses val="autoZero"/>
        <c:auto val="1"/>
        <c:lblAlgn val="ctr"/>
        <c:lblOffset val="100"/>
        <c:noMultiLvlLbl val="0"/>
      </c:catAx>
      <c:valAx>
        <c:axId val="67283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3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'Proactively Generated Deals'!$A$2:$A$4</c:f>
              <c:strCache>
                <c:ptCount val="3"/>
                <c:pt idx="0">
                  <c:v>All</c:v>
                </c:pt>
                <c:pt idx="1">
                  <c:v>Early Stage</c:v>
                </c:pt>
                <c:pt idx="2">
                  <c:v>Late Stage</c:v>
                </c:pt>
              </c:strCache>
            </c:strRef>
          </c:cat>
          <c:val>
            <c:numRef>
              <c:f>'Proactively Generated Deals'!$B$2:$B$4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0.23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9-4399-A023-2D759CC593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832992"/>
        <c:axId val="672833384"/>
      </c:barChart>
      <c:catAx>
        <c:axId val="672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33384"/>
        <c:crosses val="autoZero"/>
        <c:auto val="1"/>
        <c:lblAlgn val="ctr"/>
        <c:lblOffset val="100"/>
        <c:noMultiLvlLbl val="0"/>
      </c:catAx>
      <c:valAx>
        <c:axId val="672833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3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7"/>
          <c:order val="0"/>
          <c:tx>
            <c:strRef>
              <c:f>Sheet1!$A$11</c:f>
              <c:strCache>
                <c:ptCount val="1"/>
                <c:pt idx="0">
                  <c:v>Team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Sheet1!$B$11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4-4DA8-83CE-CFBE71432507}"/>
            </c:ext>
          </c:extLst>
        </c:ser>
        <c:ser>
          <c:idx val="8"/>
          <c:order val="1"/>
          <c:tx>
            <c:strRef>
              <c:f>Sheet1!$A$12</c:f>
              <c:strCache>
                <c:ptCount val="1"/>
                <c:pt idx="0">
                  <c:v>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Sheet1!$B$12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4-4DA8-83CE-CFBE71432507}"/>
            </c:ext>
          </c:extLst>
        </c:ser>
        <c:ser>
          <c:idx val="9"/>
          <c:order val="2"/>
          <c:tx>
            <c:strRef>
              <c:f>Sheet1!$A$13</c:f>
              <c:strCache>
                <c:ptCount val="1"/>
                <c:pt idx="0">
                  <c:v>Product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Sheet1!$B$13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4-4DA8-83CE-CFBE71432507}"/>
            </c:ext>
          </c:extLst>
        </c:ser>
        <c:ser>
          <c:idx val="10"/>
          <c:order val="3"/>
          <c:tx>
            <c:strRef>
              <c:f>Sheet1!$A$14</c:f>
              <c:strCache>
                <c:ptCount val="1"/>
                <c:pt idx="0">
                  <c:v>Business Model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Sheet1!$B$14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84-4DA8-83CE-CFBE71432507}"/>
            </c:ext>
          </c:extLst>
        </c:ser>
        <c:ser>
          <c:idx val="11"/>
          <c:order val="4"/>
          <c:tx>
            <c:strRef>
              <c:f>Sheet1!$A$15</c:f>
              <c:strCache>
                <c:ptCount val="1"/>
                <c:pt idx="0">
                  <c:v>Market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84-4DA8-83CE-CFBE71432507}"/>
            </c:ext>
          </c:extLst>
        </c:ser>
        <c:ser>
          <c:idx val="12"/>
          <c:order val="5"/>
          <c:tx>
            <c:strRef>
              <c:f>Sheet1!$A$16</c:f>
              <c:strCache>
                <c:ptCount val="1"/>
                <c:pt idx="0">
                  <c:v>Industry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Sheet1!$B$16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84-4DA8-83CE-CFBE71432507}"/>
            </c:ext>
          </c:extLst>
        </c:ser>
        <c:ser>
          <c:idx val="13"/>
          <c:order val="6"/>
          <c:tx>
            <c:strRef>
              <c:f>Sheet1!$A$17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Sheet1!$B$17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84-4DA8-83CE-CFBE71432507}"/>
            </c:ext>
          </c:extLst>
        </c:ser>
        <c:ser>
          <c:idx val="0"/>
          <c:order val="7"/>
          <c:tx>
            <c:strRef>
              <c:f>Sheet1!$A$11</c:f>
              <c:strCache>
                <c:ptCount val="1"/>
                <c:pt idx="0">
                  <c:v>Team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Sheet1!$B$11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184-4DA8-83CE-CFBE71432507}"/>
            </c:ext>
          </c:extLst>
        </c:ser>
        <c:ser>
          <c:idx val="1"/>
          <c:order val="8"/>
          <c:tx>
            <c:strRef>
              <c:f>Sheet1!$A$12</c:f>
              <c:strCache>
                <c:ptCount val="1"/>
                <c:pt idx="0">
                  <c:v>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84-4DA8-83CE-CFBE71432507}"/>
            </c:ext>
          </c:extLst>
        </c:ser>
        <c:ser>
          <c:idx val="2"/>
          <c:order val="9"/>
          <c:tx>
            <c:strRef>
              <c:f>Sheet1!$A$13</c:f>
              <c:strCache>
                <c:ptCount val="1"/>
                <c:pt idx="0">
                  <c:v>Product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Sheet1!$B$13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84-4DA8-83CE-CFBE71432507}"/>
            </c:ext>
          </c:extLst>
        </c:ser>
        <c:ser>
          <c:idx val="3"/>
          <c:order val="10"/>
          <c:tx>
            <c:strRef>
              <c:f>Sheet1!$A$14</c:f>
              <c:strCache>
                <c:ptCount val="1"/>
                <c:pt idx="0">
                  <c:v>Business Model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Sheet1!$B$14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84-4DA8-83CE-CFBE71432507}"/>
            </c:ext>
          </c:extLst>
        </c:ser>
        <c:ser>
          <c:idx val="4"/>
          <c:order val="11"/>
          <c:tx>
            <c:strRef>
              <c:f>Sheet1!$A$15</c:f>
              <c:strCache>
                <c:ptCount val="1"/>
                <c:pt idx="0">
                  <c:v>Market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184-4DA8-83CE-CFBE71432507}"/>
            </c:ext>
          </c:extLst>
        </c:ser>
        <c:ser>
          <c:idx val="5"/>
          <c:order val="12"/>
          <c:tx>
            <c:strRef>
              <c:f>Sheet1!$A$16</c:f>
              <c:strCache>
                <c:ptCount val="1"/>
                <c:pt idx="0">
                  <c:v>Industry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Sheet1!$B$16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84-4DA8-83CE-CFBE71432507}"/>
            </c:ext>
          </c:extLst>
        </c:ser>
        <c:ser>
          <c:idx val="6"/>
          <c:order val="13"/>
          <c:tx>
            <c:strRef>
              <c:f>Sheet1!$A$17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Sheet1!$B$17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184-4DA8-83CE-CFBE714325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672822408"/>
        <c:axId val="672822800"/>
      </c:barChart>
      <c:catAx>
        <c:axId val="672822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2822800"/>
        <c:crosses val="autoZero"/>
        <c:auto val="1"/>
        <c:lblAlgn val="ctr"/>
        <c:lblOffset val="100"/>
        <c:noMultiLvlLbl val="0"/>
      </c:catAx>
      <c:valAx>
        <c:axId val="672822800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72822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42177786987154E-2"/>
          <c:y val="3.3503898635477584E-2"/>
          <c:w val="0.94003559999079067"/>
          <c:h val="0.8175766680480729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factors'!$C$2:$D$2</c:f>
              <c:strCache>
                <c:ptCount val="2"/>
                <c:pt idx="0">
                  <c:v>EARLY </c:v>
                </c:pt>
                <c:pt idx="1">
                  <c:v>LATE</c:v>
                </c:pt>
              </c:strCache>
            </c:strRef>
          </c:cat>
          <c:val>
            <c:numRef>
              <c:f>'Selection factors'!$C$3:$D$3</c:f>
              <c:numCache>
                <c:formatCode>General</c:formatCode>
                <c:ptCount val="2"/>
                <c:pt idx="0">
                  <c:v>53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3-4B98-B54D-DBF6D0DC46A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factors'!$C$2:$D$2</c:f>
              <c:strCache>
                <c:ptCount val="2"/>
                <c:pt idx="0">
                  <c:v>EARLY </c:v>
                </c:pt>
                <c:pt idx="1">
                  <c:v>LATE</c:v>
                </c:pt>
              </c:strCache>
            </c:strRef>
          </c:cat>
          <c:val>
            <c:numRef>
              <c:f>'Selection factors'!$C$4:$D$4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3-4B98-B54D-DBF6D0DC46A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factors'!$C$2:$D$2</c:f>
              <c:strCache>
                <c:ptCount val="2"/>
                <c:pt idx="0">
                  <c:v>EARLY </c:v>
                </c:pt>
                <c:pt idx="1">
                  <c:v>LATE</c:v>
                </c:pt>
              </c:strCache>
            </c:strRef>
          </c:cat>
          <c:val>
            <c:numRef>
              <c:f>'Selection factors'!$C$5:$D$5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3-4B98-B54D-DBF6D0DC46A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factors'!$C$2:$D$2</c:f>
              <c:strCache>
                <c:ptCount val="2"/>
                <c:pt idx="0">
                  <c:v>EARLY </c:v>
                </c:pt>
                <c:pt idx="1">
                  <c:v>LATE</c:v>
                </c:pt>
              </c:strCache>
            </c:strRef>
          </c:cat>
          <c:val>
            <c:numRef>
              <c:f>'Selection factors'!$C$6:$D$6</c:f>
              <c:numCache>
                <c:formatCode>General</c:formatCode>
                <c:ptCount val="2"/>
                <c:pt idx="0">
                  <c:v>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3-4B98-B54D-DBF6D0DC46AF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factors'!$C$2:$D$2</c:f>
              <c:strCache>
                <c:ptCount val="2"/>
                <c:pt idx="0">
                  <c:v>EARLY </c:v>
                </c:pt>
                <c:pt idx="1">
                  <c:v>LATE</c:v>
                </c:pt>
              </c:strCache>
            </c:strRef>
          </c:cat>
          <c:val>
            <c:numRef>
              <c:f>'Selection factors'!$C$7:$D$7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A3-4B98-B54D-DBF6D0DC46AF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factors'!$C$2:$D$2</c:f>
              <c:strCache>
                <c:ptCount val="2"/>
                <c:pt idx="0">
                  <c:v>EARLY </c:v>
                </c:pt>
                <c:pt idx="1">
                  <c:v>LATE</c:v>
                </c:pt>
              </c:strCache>
            </c:strRef>
          </c:cat>
          <c:val>
            <c:numRef>
              <c:f>'Selection factors'!$C$8:$D$8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A3-4B98-B54D-DBF6D0DC46AF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factors'!$C$2:$D$2</c:f>
              <c:strCache>
                <c:ptCount val="2"/>
                <c:pt idx="0">
                  <c:v>EARLY </c:v>
                </c:pt>
                <c:pt idx="1">
                  <c:v>LATE</c:v>
                </c:pt>
              </c:strCache>
            </c:strRef>
          </c:cat>
          <c:val>
            <c:numRef>
              <c:f>'Selection factors'!$C$9:$D$9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A3-4B98-B54D-DBF6D0DC46AF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factors'!$C$2:$D$2</c:f>
              <c:strCache>
                <c:ptCount val="2"/>
                <c:pt idx="0">
                  <c:v>EARLY </c:v>
                </c:pt>
                <c:pt idx="1">
                  <c:v>LATE</c:v>
                </c:pt>
              </c:strCache>
            </c:strRef>
          </c:cat>
          <c:val>
            <c:numRef>
              <c:f>'Selection factors'!$C$10:$D$10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A3-4B98-B54D-DBF6D0DC46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28194216"/>
        <c:axId val="628191864"/>
      </c:barChart>
      <c:catAx>
        <c:axId val="628194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8191864"/>
        <c:crosses val="autoZero"/>
        <c:auto val="1"/>
        <c:lblAlgn val="ctr"/>
        <c:lblOffset val="100"/>
        <c:noMultiLvlLbl val="0"/>
      </c:catAx>
      <c:valAx>
        <c:axId val="628191864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942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729532163743E-2"/>
          <c:y val="4.9741429942899498E-2"/>
          <c:w val="0.94147943245242305"/>
          <c:h val="0.8359995179032759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factors'!$E$2:$F$2</c:f>
              <c:strCache>
                <c:ptCount val="2"/>
                <c:pt idx="0">
                  <c:v>IT</c:v>
                </c:pt>
                <c:pt idx="1">
                  <c:v>HEALTH</c:v>
                </c:pt>
              </c:strCache>
            </c:strRef>
          </c:cat>
          <c:val>
            <c:numRef>
              <c:f>'Selection factors'!$E$3:$F$3</c:f>
              <c:numCache>
                <c:formatCode>General</c:formatCode>
                <c:ptCount val="2"/>
                <c:pt idx="0">
                  <c:v>50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3-4BDE-B82C-479FB782E67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factors'!$E$2:$F$2</c:f>
              <c:strCache>
                <c:ptCount val="2"/>
                <c:pt idx="0">
                  <c:v>IT</c:v>
                </c:pt>
                <c:pt idx="1">
                  <c:v>HEALTH</c:v>
                </c:pt>
              </c:strCache>
            </c:strRef>
          </c:cat>
          <c:val>
            <c:numRef>
              <c:f>'Selection factors'!$E$4:$F$4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3-4BDE-B82C-479FB782E67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factors'!$E$2:$F$2</c:f>
              <c:strCache>
                <c:ptCount val="2"/>
                <c:pt idx="0">
                  <c:v>IT</c:v>
                </c:pt>
                <c:pt idx="1">
                  <c:v>HEALTH</c:v>
                </c:pt>
              </c:strCache>
            </c:strRef>
          </c:cat>
          <c:val>
            <c:numRef>
              <c:f>'Selection factors'!$E$5:$F$5</c:f>
              <c:numCache>
                <c:formatCode>General</c:formatCode>
                <c:ptCount val="2"/>
                <c:pt idx="0">
                  <c:v>12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3-4BDE-B82C-479FB782E67D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factors'!$E$2:$F$2</c:f>
              <c:strCache>
                <c:ptCount val="2"/>
                <c:pt idx="0">
                  <c:v>IT</c:v>
                </c:pt>
                <c:pt idx="1">
                  <c:v>HEALTH</c:v>
                </c:pt>
              </c:strCache>
            </c:strRef>
          </c:cat>
          <c:val>
            <c:numRef>
              <c:f>'Selection factors'!$E$6:$F$6</c:f>
              <c:numCache>
                <c:formatCode>General</c:formatCode>
                <c:ptCount val="2"/>
                <c:pt idx="0">
                  <c:v>10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3-4BDE-B82C-479FB782E67D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factors'!$E$2:$F$2</c:f>
              <c:strCache>
                <c:ptCount val="2"/>
                <c:pt idx="0">
                  <c:v>IT</c:v>
                </c:pt>
                <c:pt idx="1">
                  <c:v>HEALTH</c:v>
                </c:pt>
              </c:strCache>
            </c:strRef>
          </c:cat>
          <c:val>
            <c:numRef>
              <c:f>'Selection factors'!$E$7:$F$7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13-4BDE-B82C-479FB782E67D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factors'!$E$2:$F$2</c:f>
              <c:strCache>
                <c:ptCount val="2"/>
                <c:pt idx="0">
                  <c:v>IT</c:v>
                </c:pt>
                <c:pt idx="1">
                  <c:v>HEALTH</c:v>
                </c:pt>
              </c:strCache>
            </c:strRef>
          </c:cat>
          <c:val>
            <c:numRef>
              <c:f>'Selection factors'!$E$8:$F$8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13-4BDE-B82C-479FB782E67D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factors'!$E$2:$F$2</c:f>
              <c:strCache>
                <c:ptCount val="2"/>
                <c:pt idx="0">
                  <c:v>IT</c:v>
                </c:pt>
                <c:pt idx="1">
                  <c:v>HEALTH</c:v>
                </c:pt>
              </c:strCache>
            </c:strRef>
          </c:cat>
          <c:val>
            <c:numRef>
              <c:f>'Selection factors'!$E$9:$F$9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13-4BDE-B82C-479FB782E67D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'Selection factors'!$E$2:$F$2</c:f>
              <c:strCache>
                <c:ptCount val="2"/>
                <c:pt idx="0">
                  <c:v>IT</c:v>
                </c:pt>
                <c:pt idx="1">
                  <c:v>HEALTH</c:v>
                </c:pt>
              </c:strCache>
            </c:strRef>
          </c:cat>
          <c:val>
            <c:numRef>
              <c:f>'Selection factors'!$E$10:$F$10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13-4BDE-B82C-479FB782E6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2823976"/>
        <c:axId val="672824368"/>
      </c:barChart>
      <c:catAx>
        <c:axId val="672823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2824368"/>
        <c:crosses val="autoZero"/>
        <c:auto val="1"/>
        <c:lblAlgn val="ctr"/>
        <c:lblOffset val="100"/>
        <c:noMultiLvlLbl val="0"/>
      </c:catAx>
      <c:valAx>
        <c:axId val="672824368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239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61621815345373E-2"/>
          <c:y val="3.281191256715401E-2"/>
          <c:w val="0.89801133668532396"/>
          <c:h val="0.70928969596671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'Management Team Factors'!$B$2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'Management Team Factors'!$A$3:$A$7</c:f>
              <c:strCache>
                <c:ptCount val="5"/>
                <c:pt idx="0">
                  <c:v>Industry Experience</c:v>
                </c:pt>
                <c:pt idx="1">
                  <c:v>Entrepreneurial Experience</c:v>
                </c:pt>
                <c:pt idx="2">
                  <c:v>Ability</c:v>
                </c:pt>
                <c:pt idx="3">
                  <c:v>Teamwork</c:v>
                </c:pt>
                <c:pt idx="4">
                  <c:v>Passion</c:v>
                </c:pt>
              </c:strCache>
            </c:strRef>
          </c:cat>
          <c:val>
            <c:numRef>
              <c:f>'Management Team Factors'!$B$3:$B$7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FB84-40C2-AF5B-A2008D372138}"/>
            </c:ext>
          </c:extLst>
        </c:ser>
        <c:ser>
          <c:idx val="1"/>
          <c:order val="1"/>
          <c:tx>
            <c:strRef>
              <c:f>'Management Team Factors'!$C$2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'Management Team Factors'!$A$3:$A$7</c:f>
              <c:strCache>
                <c:ptCount val="5"/>
                <c:pt idx="0">
                  <c:v>Industry Experience</c:v>
                </c:pt>
                <c:pt idx="1">
                  <c:v>Entrepreneurial Experience</c:v>
                </c:pt>
                <c:pt idx="2">
                  <c:v>Ability</c:v>
                </c:pt>
                <c:pt idx="3">
                  <c:v>Teamwork</c:v>
                </c:pt>
                <c:pt idx="4">
                  <c:v>Passion</c:v>
                </c:pt>
              </c:strCache>
            </c:strRef>
          </c:cat>
          <c:val>
            <c:numRef>
              <c:f>'Management Team Factors'!$C$3:$C$7</c:f>
              <c:numCache>
                <c:formatCode>0%</c:formatCode>
                <c:ptCount val="5"/>
                <c:pt idx="0">
                  <c:v>0.54</c:v>
                </c:pt>
                <c:pt idx="1">
                  <c:v>0.49</c:v>
                </c:pt>
                <c:pt idx="2">
                  <c:v>0.69</c:v>
                </c:pt>
                <c:pt idx="3">
                  <c:v>0.47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84-40C2-AF5B-A2008D372138}"/>
            </c:ext>
          </c:extLst>
        </c:ser>
        <c:ser>
          <c:idx val="2"/>
          <c:order val="2"/>
          <c:tx>
            <c:strRef>
              <c:f>'Management Team Factors'!$D$2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'Management Team Factors'!$A$3:$A$7</c:f>
              <c:strCache>
                <c:ptCount val="5"/>
                <c:pt idx="0">
                  <c:v>Industry Experience</c:v>
                </c:pt>
                <c:pt idx="1">
                  <c:v>Entrepreneurial Experience</c:v>
                </c:pt>
                <c:pt idx="2">
                  <c:v>Ability</c:v>
                </c:pt>
                <c:pt idx="3">
                  <c:v>Teamwork</c:v>
                </c:pt>
                <c:pt idx="4">
                  <c:v>Passion</c:v>
                </c:pt>
              </c:strCache>
            </c:strRef>
          </c:cat>
          <c:val>
            <c:numRef>
              <c:f>'Management Team Factors'!$D$3:$D$7</c:f>
              <c:numCache>
                <c:formatCode>0%</c:formatCode>
                <c:ptCount val="5"/>
                <c:pt idx="0">
                  <c:v>0.77</c:v>
                </c:pt>
                <c:pt idx="1">
                  <c:v>0.55000000000000004</c:v>
                </c:pt>
                <c:pt idx="2">
                  <c:v>0.59</c:v>
                </c:pt>
                <c:pt idx="3">
                  <c:v>0.49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84-40C2-AF5B-A2008D372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183632"/>
        <c:axId val="628188336"/>
      </c:barChart>
      <c:catAx>
        <c:axId val="62818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88336"/>
        <c:crosses val="autoZero"/>
        <c:auto val="1"/>
        <c:lblAlgn val="ctr"/>
        <c:lblOffset val="100"/>
        <c:noMultiLvlLbl val="0"/>
      </c:catAx>
      <c:valAx>
        <c:axId val="628188336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8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GUT!$A$2:$A$6</c:f>
              <c:strCache>
                <c:ptCount val="5"/>
                <c:pt idx="0">
                  <c:v>ALL</c:v>
                </c:pt>
                <c:pt idx="1">
                  <c:v>Early</c:v>
                </c:pt>
                <c:pt idx="2">
                  <c:v>Late</c:v>
                </c:pt>
                <c:pt idx="3">
                  <c:v>IT</c:v>
                </c:pt>
                <c:pt idx="4">
                  <c:v>Health</c:v>
                </c:pt>
              </c:strCache>
            </c:strRef>
          </c:cat>
          <c:val>
            <c:numRef>
              <c:f>GUT!$B$2:$B$6</c:f>
              <c:numCache>
                <c:formatCode>0%</c:formatCode>
                <c:ptCount val="5"/>
                <c:pt idx="0">
                  <c:v>0.44</c:v>
                </c:pt>
                <c:pt idx="1">
                  <c:v>0.48</c:v>
                </c:pt>
                <c:pt idx="2">
                  <c:v>0.37</c:v>
                </c:pt>
                <c:pt idx="3">
                  <c:v>0.45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8-4493-8070-77134183DF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8187160"/>
        <c:axId val="628189904"/>
      </c:barChart>
      <c:catAx>
        <c:axId val="62818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89904"/>
        <c:crosses val="autoZero"/>
        <c:auto val="1"/>
        <c:lblAlgn val="ctr"/>
        <c:lblOffset val="100"/>
        <c:noMultiLvlLbl val="0"/>
      </c:catAx>
      <c:valAx>
        <c:axId val="628189904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8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'Metrics Investments'!$A$3</c:f>
              <c:strCache>
                <c:ptCount val="1"/>
                <c:pt idx="0">
                  <c:v>Cash-on-cash multiple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'Metrics Investments'!$B$3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BF-46CE-B683-B6067FF9DB6E}"/>
            </c:ext>
          </c:extLst>
        </c:ser>
        <c:ser>
          <c:idx val="1"/>
          <c:order val="1"/>
          <c:tx>
            <c:strRef>
              <c:f>'Metrics Investments'!$A$4</c:f>
              <c:strCache>
                <c:ptCount val="1"/>
                <c:pt idx="0">
                  <c:v>IRR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'Metrics Investments'!$B$4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F-46CE-B683-B6067FF9DB6E}"/>
            </c:ext>
          </c:extLst>
        </c:ser>
        <c:ser>
          <c:idx val="2"/>
          <c:order val="2"/>
          <c:tx>
            <c:strRef>
              <c:f>'Metrics Investments'!$A$5</c:f>
              <c:strCache>
                <c:ptCount val="1"/>
                <c:pt idx="0">
                  <c:v>NPV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NPV</a:t>
                    </a:r>
                    <a:endParaRPr lang="en-US" baseline="0" dirty="0"/>
                  </a:p>
                  <a:p>
                    <a:fld id="{196C5526-E23E-4A66-BDCD-38A0D89C088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12F-405B-BFA0-B7665760F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'Metrics Investments'!$B$5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BF-46CE-B683-B6067FF9DB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50"/>
        <c:axId val="628184416"/>
        <c:axId val="628184808"/>
      </c:barChart>
      <c:catAx>
        <c:axId val="62818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84808"/>
        <c:crosses val="autoZero"/>
        <c:auto val="1"/>
        <c:lblAlgn val="ctr"/>
        <c:lblOffset val="100"/>
        <c:noMultiLvlLbl val="0"/>
      </c:catAx>
      <c:valAx>
        <c:axId val="62818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8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'Metrics Investments'!$A$3</c:f>
              <c:strCache>
                <c:ptCount val="1"/>
                <c:pt idx="0">
                  <c:v>Cash-on-cash multiple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'Metrics Investments'!$C$2:$F$2</c:f>
              <c:strCache>
                <c:ptCount val="4"/>
                <c:pt idx="0">
                  <c:v>Early</c:v>
                </c:pt>
                <c:pt idx="1">
                  <c:v>Late</c:v>
                </c:pt>
                <c:pt idx="2">
                  <c:v>IT</c:v>
                </c:pt>
                <c:pt idx="3">
                  <c:v>Health</c:v>
                </c:pt>
              </c:strCache>
            </c:strRef>
          </c:cat>
          <c:val>
            <c:numRef>
              <c:f>'Metrics Investments'!$C$3:$F$3</c:f>
              <c:numCache>
                <c:formatCode>0%</c:formatCode>
                <c:ptCount val="4"/>
                <c:pt idx="0">
                  <c:v>0.56000000000000005</c:v>
                </c:pt>
                <c:pt idx="1">
                  <c:v>0.71</c:v>
                </c:pt>
                <c:pt idx="2">
                  <c:v>0.56999999999999995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5-45FF-9ECB-6699EB21ECC4}"/>
            </c:ext>
          </c:extLst>
        </c:ser>
        <c:ser>
          <c:idx val="1"/>
          <c:order val="1"/>
          <c:tx>
            <c:strRef>
              <c:f>'Metrics Investments'!$A$4</c:f>
              <c:strCache>
                <c:ptCount val="1"/>
                <c:pt idx="0">
                  <c:v>IRR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'Metrics Investments'!$C$2:$F$2</c:f>
              <c:strCache>
                <c:ptCount val="4"/>
                <c:pt idx="0">
                  <c:v>Early</c:v>
                </c:pt>
                <c:pt idx="1">
                  <c:v>Late</c:v>
                </c:pt>
                <c:pt idx="2">
                  <c:v>IT</c:v>
                </c:pt>
                <c:pt idx="3">
                  <c:v>Health</c:v>
                </c:pt>
              </c:strCache>
            </c:strRef>
          </c:cat>
          <c:val>
            <c:numRef>
              <c:f>'Metrics Investments'!$C$4:$F$4</c:f>
              <c:numCache>
                <c:formatCode>0%</c:formatCode>
                <c:ptCount val="4"/>
                <c:pt idx="0">
                  <c:v>0.26</c:v>
                </c:pt>
                <c:pt idx="1">
                  <c:v>0.6</c:v>
                </c:pt>
                <c:pt idx="2">
                  <c:v>0.33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05-45FF-9ECB-6699EB21ECC4}"/>
            </c:ext>
          </c:extLst>
        </c:ser>
        <c:ser>
          <c:idx val="2"/>
          <c:order val="2"/>
          <c:tx>
            <c:strRef>
              <c:f>'Metrics Investments'!$A$5</c:f>
              <c:strCache>
                <c:ptCount val="1"/>
                <c:pt idx="0">
                  <c:v>NPV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'Metrics Investments'!$C$2:$F$2</c:f>
              <c:strCache>
                <c:ptCount val="4"/>
                <c:pt idx="0">
                  <c:v>Early</c:v>
                </c:pt>
                <c:pt idx="1">
                  <c:v>Late</c:v>
                </c:pt>
                <c:pt idx="2">
                  <c:v>IT</c:v>
                </c:pt>
                <c:pt idx="3">
                  <c:v>Health</c:v>
                </c:pt>
              </c:strCache>
            </c:strRef>
          </c:cat>
          <c:val>
            <c:numRef>
              <c:f>'Metrics Investments'!$C$5:$F$5</c:f>
              <c:numCache>
                <c:formatCode>0%</c:formatCode>
                <c:ptCount val="4"/>
                <c:pt idx="0">
                  <c:v>0.12</c:v>
                </c:pt>
                <c:pt idx="1">
                  <c:v>0.21</c:v>
                </c:pt>
                <c:pt idx="2">
                  <c:v>0.16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05-45FF-9ECB-6699EB21EC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8185592"/>
        <c:axId val="628185984"/>
      </c:barChart>
      <c:catAx>
        <c:axId val="62818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85984"/>
        <c:crosses val="autoZero"/>
        <c:auto val="1"/>
        <c:lblAlgn val="ctr"/>
        <c:lblOffset val="100"/>
        <c:noMultiLvlLbl val="0"/>
      </c:catAx>
      <c:valAx>
        <c:axId val="62818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8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0.19644</cdr:x>
      <cdr:y>0.33989</cdr:y>
    </cdr:from>
    <cdr:to>
      <cdr:x>0.19644</cdr:x>
      <cdr:y>0.42898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365169" y="1417243"/>
          <a:ext cx="0" cy="3714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0.41867</cdr:x>
      <cdr:y>0.49066</cdr:y>
    </cdr:from>
    <cdr:to>
      <cdr:x>0.53308</cdr:x>
      <cdr:y>0.59373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909500" y="2045893"/>
          <a:ext cx="795133" cy="4297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0.36267</cdr:x>
      <cdr:y>0.34294</cdr:y>
    </cdr:from>
    <cdr:to>
      <cdr:x>0.4143</cdr:x>
      <cdr:y>0.4267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2520358" y="1429943"/>
          <a:ext cx="358775" cy="3492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0.56484</cdr:x>
      <cdr:y>0.34142</cdr:y>
    </cdr:from>
    <cdr:to>
      <cdr:x>0.56484</cdr:x>
      <cdr:y>0.41409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925324" y="1423593"/>
          <a:ext cx="0" cy="3030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0.56369</cdr:x>
      <cdr:y>0.49447</cdr:y>
    </cdr:from>
    <cdr:to>
      <cdr:x>0.63177</cdr:x>
      <cdr:y>0.59315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3917358" y="2061768"/>
          <a:ext cx="473075" cy="4114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0.72318</cdr:x>
      <cdr:y>0.34218</cdr:y>
    </cdr:from>
    <cdr:to>
      <cdr:x>0.75375</cdr:x>
      <cdr:y>0.39396</cdr:y>
    </cdr:to>
    <cdr:cxnSp macro="">
      <cdr:nvCxnSpPr>
        <cdr:cNvPr id="11" name="Straight Connector 10"/>
        <cdr:cNvCxnSpPr/>
      </cdr:nvCxnSpPr>
      <cdr:spPr>
        <a:xfrm xmlns:a="http://schemas.openxmlformats.org/drawingml/2006/main" flipV="1">
          <a:off x="5025687" y="1426769"/>
          <a:ext cx="212471" cy="2158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0.71994</cdr:x>
      <cdr:y>0.51807</cdr:y>
    </cdr:from>
    <cdr:to>
      <cdr:x>0.73502</cdr:x>
      <cdr:y>0.59629</cdr:y>
    </cdr:to>
    <cdr:cxnSp macro="">
      <cdr:nvCxnSpPr>
        <cdr:cNvPr id="15" name="Straight Connector 14"/>
        <cdr:cNvCxnSpPr/>
      </cdr:nvCxnSpPr>
      <cdr:spPr>
        <a:xfrm xmlns:a="http://schemas.openxmlformats.org/drawingml/2006/main">
          <a:off x="5003208" y="2160193"/>
          <a:ext cx="104775" cy="3261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0.80949</cdr:x>
      <cdr:y>0.34066</cdr:y>
    </cdr:from>
    <cdr:to>
      <cdr:x>0.85728</cdr:x>
      <cdr:y>0.44041</cdr:y>
    </cdr:to>
    <cdr:cxnSp macro="">
      <cdr:nvCxnSpPr>
        <cdr:cNvPr id="18" name="Straight Connector 17"/>
        <cdr:cNvCxnSpPr/>
      </cdr:nvCxnSpPr>
      <cdr:spPr>
        <a:xfrm xmlns:a="http://schemas.openxmlformats.org/drawingml/2006/main">
          <a:off x="5625508" y="1420418"/>
          <a:ext cx="332106" cy="4159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0.85728</cdr:x>
      <cdr:y>0.48838</cdr:y>
    </cdr:from>
    <cdr:to>
      <cdr:x>0.85728</cdr:x>
      <cdr:y>0.59364</cdr:y>
    </cdr:to>
    <cdr:cxnSp macro="">
      <cdr:nvCxnSpPr>
        <cdr:cNvPr id="21" name="Straight Connector 20"/>
        <cdr:cNvCxnSpPr/>
      </cdr:nvCxnSpPr>
      <cdr:spPr>
        <a:xfrm xmlns:a="http://schemas.openxmlformats.org/drawingml/2006/main" flipV="1">
          <a:off x="5957614" y="2036369"/>
          <a:ext cx="0" cy="4389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362" cy="463869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067" y="0"/>
            <a:ext cx="3026361" cy="463869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r">
              <a:defRPr sz="1200"/>
            </a:lvl1pPr>
          </a:lstStyle>
          <a:p>
            <a:fld id="{CA539D38-A434-42A7-855D-EF312E964B97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248"/>
            <a:ext cx="3026362" cy="463869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067" y="8818248"/>
            <a:ext cx="3026361" cy="463869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r">
              <a:defRPr sz="1200"/>
            </a:lvl1pPr>
          </a:lstStyle>
          <a:p>
            <a:fld id="{855D2082-F461-4318-8E42-45413BC45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9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r">
              <a:defRPr sz="1200"/>
            </a:lvl1pPr>
          </a:lstStyle>
          <a:p>
            <a:fld id="{DEE6988B-0F0E-466A-90F2-DC894AA29146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0262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8" rIns="92955" bIns="464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5" tIns="46478" rIns="92955" bIns="464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r">
              <a:defRPr sz="1200"/>
            </a:lvl1pPr>
          </a:lstStyle>
          <a:p>
            <a:fld id="{56237EE2-948E-4D7C-888A-7CDD54FBB4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4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5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9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2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98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4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70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13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4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2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85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79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8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5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1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9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BFD6-F754-4BE8-BA94-65791CD85E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37EE2-948E-4D7C-888A-7CDD54FBB46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4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752" y="-174926"/>
            <a:ext cx="9144000" cy="2232326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l"/>
            <a:endParaRPr lang="en-US" sz="2400" b="0" cap="none" spc="200" dirty="0" smtClean="0">
              <a:ln>
                <a:noFill/>
              </a:ln>
              <a:solidFill>
                <a:srgbClr val="0B204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4" descr="https://melissafong.files.wordpress.com/2013/10/crw_sauder_school_ubc_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3" y="15003087"/>
            <a:ext cx="424396" cy="1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50752" cy="810398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987353"/>
            <a:ext cx="8001000" cy="104644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lvl="1" algn="l"/>
            <a:r>
              <a:rPr lang="en-US" sz="3000" b="1" kern="1200" spc="3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PROF</a:t>
            </a:r>
            <a:r>
              <a:rPr lang="en-US" sz="3000" b="1" kern="1200" spc="3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WILL GORNALL</a:t>
            </a:r>
          </a:p>
          <a:p>
            <a:pPr marL="0" lvl="1" algn="l"/>
            <a:r>
              <a:rPr lang="en-US" sz="3000" b="1" kern="1200" spc="3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VENTURE CAPITAL</a:t>
            </a:r>
            <a:endParaRPr lang="en-US" sz="3000" b="1" kern="1200" spc="300" baseline="0" dirty="0" smtClean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626" y="-165717"/>
            <a:ext cx="3445488" cy="155047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229600" y="6400800"/>
            <a:ext cx="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A2D35EF-2108-4246-AD43-A6766B9EC221}" type="slidenum">
              <a:rPr lang="en-CA" sz="2000" b="1" smtClean="0">
                <a:solidFill>
                  <a:schemeClr val="bg1"/>
                </a:solidFill>
              </a:rPr>
              <a:pPr algn="r"/>
              <a:t>‹#›</a:t>
            </a:fld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0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5166949"/>
            <a:ext cx="9144000" cy="1691051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 userDrawn="1"/>
        </p:nvSpPr>
        <p:spPr>
          <a:xfrm>
            <a:off x="0" y="3719149"/>
            <a:ext cx="7696200" cy="1447800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l"/>
            <a:endParaRPr lang="en-US" sz="2400" b="0" cap="none" spc="200" dirty="0" smtClean="0">
              <a:ln>
                <a:noFill/>
              </a:ln>
              <a:solidFill>
                <a:srgbClr val="0B204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4" descr="https://melissafong.files.wordpress.com/2013/10/crw_sauder_school_ubc_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3" y="15003087"/>
            <a:ext cx="424396" cy="1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46974"/>
            <a:ext cx="1981200" cy="29526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343" y="228600"/>
            <a:ext cx="3223848" cy="762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696200" y="2018405"/>
            <a:ext cx="1447800" cy="3148544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 userDrawn="1"/>
        </p:nvSpPr>
        <p:spPr>
          <a:xfrm>
            <a:off x="381000" y="987353"/>
            <a:ext cx="8001000" cy="104644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marL="0" lvl="1" algn="l"/>
            <a:r>
              <a:rPr lang="en-US" sz="3000" b="1" kern="1200" spc="3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lang="en-US" sz="3000" b="1" kern="1200" spc="300" baseline="0" dirty="0" smtClean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pPr marL="0" lvl="1" algn="l"/>
            <a:r>
              <a:rPr lang="en-US" sz="3000" b="1" kern="1200" spc="3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VENTURE CAPITAL</a:t>
            </a:r>
            <a:endParaRPr lang="en-US" sz="3000" b="1" kern="1200" spc="300" baseline="0" dirty="0" smtClean="0"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999" y="3765028"/>
            <a:ext cx="7315201" cy="1325563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229600" y="6400800"/>
            <a:ext cx="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A2D35EF-2108-4246-AD43-A6766B9EC221}" type="slidenum">
              <a:rPr lang="en-CA" sz="2000" b="1" smtClean="0">
                <a:solidFill>
                  <a:schemeClr val="bg1"/>
                </a:solidFill>
              </a:rPr>
              <a:pPr algn="r"/>
              <a:t>‹#›</a:t>
            </a:fld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8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57200"/>
            <a:ext cx="9150752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8458200" cy="5105400"/>
          </a:xfrm>
          <a:prstGeom prst="rect">
            <a:avLst/>
          </a:prstGeom>
        </p:spPr>
        <p:txBody>
          <a:bodyPr/>
          <a:lstStyle>
            <a:lvl1pPr marL="236538" indent="-236538">
              <a:spcBef>
                <a:spcPts val="0"/>
              </a:spcBef>
              <a:defRPr sz="2000"/>
            </a:lvl1pPr>
            <a:lvl2pPr marL="457200" indent="0"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7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096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 userDrawn="1"/>
        </p:nvSpPr>
        <p:spPr>
          <a:xfrm>
            <a:off x="6858000" y="6400800"/>
            <a:ext cx="2133600" cy="304800"/>
          </a:xfrm>
          <a:prstGeom prst="rect">
            <a:avLst/>
          </a:prstGeom>
        </p:spPr>
        <p:txBody>
          <a:bodyPr/>
          <a:lstStyle>
            <a:lvl1pPr algn="r"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766" y="46974"/>
            <a:ext cx="1981200" cy="29526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229600" y="6400800"/>
            <a:ext cx="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A2D35EF-2108-4246-AD43-A6766B9EC221}" type="slidenum">
              <a:rPr lang="en-CA" sz="2000" b="1" smtClean="0">
                <a:solidFill>
                  <a:schemeClr val="tx1"/>
                </a:solidFill>
              </a:rPr>
              <a:pPr algn="r"/>
              <a:t>‹#›</a:t>
            </a:fld>
            <a:endParaRPr lang="en-C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6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2664824"/>
            <a:ext cx="7696200" cy="1752600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l"/>
            <a:endParaRPr lang="en-US" sz="2400" b="0" cap="none" spc="200" dirty="0" smtClean="0">
              <a:ln>
                <a:noFill/>
              </a:ln>
              <a:solidFill>
                <a:srgbClr val="0B204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4" descr="https://melissafong.files.wordpress.com/2013/10/crw_sauder_school_ubc_4c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" y="15003087"/>
            <a:ext cx="424396" cy="1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400800"/>
            <a:ext cx="5029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latin typeface="+mj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marL="0" lvl="1" algn="r"/>
            <a:fld id="{74EC2EB3-3223-4521-B2B1-9E3C1762BD58}" type="slidenum">
              <a:rPr lang="en-US" b="1" spc="200" smtClean="0">
                <a:cs typeface="Arial" panose="020B0604020202020204" pitchFamily="34" charset="0"/>
              </a:rPr>
              <a:pPr marL="0" lvl="1" algn="r"/>
              <a:t>‹#›</a:t>
            </a:fld>
            <a:endParaRPr lang="en-US" sz="2400" b="1" spc="200" dirty="0"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23350" t="31125" r="25075" b="54547"/>
          <a:stretch/>
        </p:blipFill>
        <p:spPr>
          <a:xfrm>
            <a:off x="7086600" y="46974"/>
            <a:ext cx="1981200" cy="2952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80999" y="3171633"/>
            <a:ext cx="7788747" cy="738981"/>
          </a:xfrm>
          <a:prstGeom prst="rect">
            <a:avLst/>
          </a:prstGeom>
        </p:spPr>
        <p:txBody>
          <a:bodyPr lIns="0" tIns="0" rIns="0" bIns="0" anchor="ctr"/>
          <a:lstStyle>
            <a:lvl2pPr>
              <a:defRPr lang="en-US" sz="4000" b="0" kern="1200" cap="none" spc="200" dirty="0" smtClean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defRPr>
            </a:lvl2pPr>
          </a:lstStyle>
          <a:p>
            <a:pPr marL="0" lvl="1" algn="l"/>
            <a:r>
              <a:rPr lang="en-US" sz="4000" b="1" kern="1200" spc="3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CITLE OF SUBSECTION</a:t>
            </a:r>
            <a:endParaRPr lang="en-US" sz="4000" b="0" kern="1200" cap="none" spc="20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/>
          <a:srcRect l="23750" t="29029" r="23750" b="40897"/>
          <a:stretch/>
        </p:blipFill>
        <p:spPr>
          <a:xfrm>
            <a:off x="5081952" y="5187465"/>
            <a:ext cx="3452448" cy="10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50752" cy="6858000"/>
          </a:xfrm>
          <a:prstGeom prst="rect">
            <a:avLst/>
          </a:prstGeom>
          <a:solidFill>
            <a:srgbClr val="000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50752" cy="4572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l"/>
            <a:endParaRPr lang="en-US" sz="2000" b="0" cap="none" spc="200" dirty="0" smtClean="0">
              <a:ln>
                <a:noFill/>
              </a:ln>
              <a:solidFill>
                <a:srgbClr val="0B204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396240" y="48379"/>
            <a:ext cx="8595360" cy="353943"/>
          </a:xfrm>
          <a:prstGeom prst="rect">
            <a:avLst/>
          </a:prstGeom>
        </p:spPr>
        <p:txBody>
          <a:bodyPr wrap="square" lIns="0" tIns="0" rIns="0" anchor="ctr">
            <a:spAutoFit/>
          </a:bodyPr>
          <a:lstStyle/>
          <a:p>
            <a:pPr marL="0" lvl="1" algn="l"/>
            <a:r>
              <a:rPr lang="en-US" sz="2000" b="1" kern="1200" spc="3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VC </a:t>
            </a:r>
            <a:r>
              <a:rPr kumimoji="0" lang="en-US" sz="20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–</a:t>
            </a:r>
            <a:r>
              <a:rPr lang="en-US" sz="2000" b="1" kern="1200" spc="3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 kern="1200" spc="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INVESTMENT DECISIONS</a:t>
            </a:r>
            <a:endParaRPr lang="en-US" sz="2000" b="0" kern="1200" cap="none" spc="20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273960"/>
            <a:ext cx="7696200" cy="1447800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 algn="l"/>
            <a:endParaRPr lang="en-US" sz="2400" b="0" cap="none" spc="200" dirty="0" smtClean="0">
              <a:ln>
                <a:noFill/>
              </a:ln>
              <a:solidFill>
                <a:srgbClr val="0B2041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96240" y="2667000"/>
            <a:ext cx="8976360" cy="661720"/>
          </a:xfrm>
          <a:prstGeom prst="rect">
            <a:avLst/>
          </a:prstGeom>
        </p:spPr>
        <p:txBody>
          <a:bodyPr wrap="square" lIns="0" tIns="0" rIns="0" anchor="ctr">
            <a:spAutoFit/>
          </a:bodyPr>
          <a:lstStyle/>
          <a:p>
            <a:pPr marL="0" lvl="1" algn="l"/>
            <a:r>
              <a:rPr lang="en-US" sz="4000" b="1" kern="1200" spc="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INVESTMENT DECISIONS</a:t>
            </a:r>
            <a:endParaRPr lang="en-US" sz="4000" b="0" kern="1200" cap="none" spc="20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4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8200" y="1447800"/>
            <a:ext cx="77724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Most important factor when deciding to invest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bet on the jockey or the horse?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685800" y="2381250"/>
          <a:ext cx="7696200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6651" y="2120384"/>
            <a:ext cx="68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Team</a:t>
            </a:r>
            <a:endParaRPr lang="en-CA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2442635" y="945796"/>
            <a:ext cx="254758" cy="33181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5328389" y="1927652"/>
            <a:ext cx="3112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Product, Business Model, Market, Industry, Other</a:t>
            </a:r>
            <a:endParaRPr lang="en-CA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6538317" y="1231480"/>
            <a:ext cx="266791" cy="27347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551579" y="2132416"/>
            <a:ext cx="59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Fit</a:t>
            </a:r>
            <a:endParaRPr lang="en-CA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4656184" y="2161823"/>
            <a:ext cx="207497" cy="8982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758083" y="4559760"/>
            <a:ext cx="3311526" cy="3143706"/>
          </a:xfrm>
          <a:prstGeom prst="rect">
            <a:avLst/>
          </a:prstGeom>
        </p:spPr>
        <p:txBody>
          <a:bodyPr/>
          <a:lstStyle>
            <a:lvl1pPr marL="236538" indent="-23653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IT firms bet on the jockey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50% consider the team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the most important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factor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14" name="Picture 2" descr="Image result for computer icon bl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4563771"/>
            <a:ext cx="776089" cy="7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missouricareereducation.org/doc/pathicon/Health-path-Lg-bw-cropp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86" y="4616418"/>
            <a:ext cx="792258" cy="7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"/>
          <p:cNvSpPr txBox="1">
            <a:spLocks/>
          </p:cNvSpPr>
          <p:nvPr/>
        </p:nvSpPr>
        <p:spPr>
          <a:xfrm>
            <a:off x="5824196" y="4563771"/>
            <a:ext cx="3291729" cy="3143706"/>
          </a:xfrm>
          <a:prstGeom prst="rect">
            <a:avLst/>
          </a:prstGeom>
        </p:spPr>
        <p:txBody>
          <a:bodyPr/>
          <a:lstStyle>
            <a:lvl1pPr marL="236538" indent="-23653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Healthcare firms bet on the horse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Just 32% consider the team the most important factor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40792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Jockey vs. horse for early vs. late stage VC firms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/>
          </p:nvPr>
        </p:nvGraphicFramePr>
        <p:xfrm>
          <a:off x="1508760" y="762000"/>
          <a:ext cx="6949440" cy="416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2" descr="http://www.iconsdb.com/icons/preview/black/tree-9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6" y="1371600"/>
            <a:ext cx="842964" cy="8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d30y9cdsu7xlg0.cloudfront.net/png/10378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3" y="294623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5835" y="2438400"/>
            <a:ext cx="68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Team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352795" y="2477500"/>
            <a:ext cx="59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Fit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5088860" y="247750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9943" y="2339000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2070" y="2477499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365961" y="2057400"/>
            <a:ext cx="374852" cy="472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76990" y="2715946"/>
            <a:ext cx="172246" cy="395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11495" y="2096500"/>
            <a:ext cx="112331" cy="433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39546" y="2755046"/>
            <a:ext cx="882389" cy="356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11950" y="2102607"/>
            <a:ext cx="227514" cy="520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27588" y="2102607"/>
            <a:ext cx="133122" cy="335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60515" y="2901545"/>
            <a:ext cx="358371" cy="21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67982" y="2755046"/>
            <a:ext cx="653860" cy="356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30794" y="2102607"/>
            <a:ext cx="229261" cy="520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457559" y="2770155"/>
            <a:ext cx="21519" cy="378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"/>
          <p:cNvSpPr txBox="1">
            <a:spLocks/>
          </p:cNvSpPr>
          <p:nvPr/>
        </p:nvSpPr>
        <p:spPr>
          <a:xfrm>
            <a:off x="1777334" y="4707612"/>
            <a:ext cx="3311526" cy="1667304"/>
          </a:xfrm>
          <a:prstGeom prst="rect">
            <a:avLst/>
          </a:prstGeom>
        </p:spPr>
        <p:txBody>
          <a:bodyPr/>
          <a:lstStyle>
            <a:lvl1pPr marL="236538" indent="-23653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Early stage firms bet more on the jockey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53% consider the team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the most important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factor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0" name="Text Placeholder 1"/>
          <p:cNvSpPr txBox="1">
            <a:spLocks/>
          </p:cNvSpPr>
          <p:nvPr/>
        </p:nvSpPr>
        <p:spPr>
          <a:xfrm>
            <a:off x="5822453" y="4802094"/>
            <a:ext cx="3291729" cy="1702392"/>
          </a:xfrm>
          <a:prstGeom prst="rect">
            <a:avLst/>
          </a:prstGeom>
        </p:spPr>
        <p:txBody>
          <a:bodyPr/>
          <a:lstStyle>
            <a:lvl1pPr marL="236538" indent="-23653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Late stage firms bet more on the horse but jockey important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39% consider the team the most important factor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51" name="Picture 14" descr="https://d30y9cdsu7xlg0.cloudfront.net/png/10378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8" y="470761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http://www.iconsdb.com/icons/preview/black/tree-9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52" y="4787728"/>
            <a:ext cx="842964" cy="8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69914" y="6411443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3353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bet on the jockey or the horse?</a:t>
            </a:r>
            <a:endParaRPr lang="en-US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799040" y="4822472"/>
            <a:ext cx="2483645" cy="2357780"/>
          </a:xfrm>
          <a:prstGeom prst="rect">
            <a:avLst/>
          </a:prstGeom>
        </p:spPr>
        <p:txBody>
          <a:bodyPr/>
          <a:lstStyle>
            <a:lvl1pPr marL="236538" indent="-23653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IT firms bet on the jockey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50% consider the team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the most important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factor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2" descr="Image result for computer icon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0" y="4822472"/>
            <a:ext cx="582067" cy="5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missouricareereducation.org/doc/pathicon/Health-path-Lg-bw-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04" y="4876284"/>
            <a:ext cx="594194" cy="5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"/>
          <p:cNvSpPr txBox="1">
            <a:spLocks/>
          </p:cNvSpPr>
          <p:nvPr/>
        </p:nvSpPr>
        <p:spPr>
          <a:xfrm>
            <a:off x="5754075" y="4822472"/>
            <a:ext cx="2468797" cy="2357780"/>
          </a:xfrm>
          <a:prstGeom prst="rect">
            <a:avLst/>
          </a:prstGeom>
        </p:spPr>
        <p:txBody>
          <a:bodyPr/>
          <a:lstStyle>
            <a:lvl1pPr marL="236538" indent="-236538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Healthcare firms bet on the horse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Just 32% consider the team the most important factor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594442" y="675082"/>
          <a:ext cx="6949440" cy="416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2" descr="Image result for computer icon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26" y="3130031"/>
            <a:ext cx="582067" cy="5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missouricareereducation.org/doc/pathicon/Health-path-Lg-bw-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8" y="1455939"/>
            <a:ext cx="594194" cy="5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2" idx="2"/>
          </p:cNvCxnSpPr>
          <p:nvPr/>
        </p:nvCxnSpPr>
        <p:spPr>
          <a:xfrm>
            <a:off x="2956436" y="2792236"/>
            <a:ext cx="460016" cy="369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14900" y="2422904"/>
            <a:ext cx="68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prstClr val="black"/>
                </a:solidFill>
              </a:rPr>
              <a:t>Team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2685" y="2422904"/>
            <a:ext cx="44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9505" y="2418655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Product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9068" y="2280155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Business</a:t>
            </a:r>
          </a:p>
          <a:p>
            <a:r>
              <a:rPr lang="en-US" dirty="0">
                <a:solidFill>
                  <a:prstClr val="black"/>
                </a:solidFill>
              </a:rPr>
              <a:t>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3034" y="2418654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Market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24898" y="647849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4812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qualities in a management team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/>
          </p:nvPr>
        </p:nvGraphicFramePr>
        <p:xfrm>
          <a:off x="1049154" y="1471489"/>
          <a:ext cx="7589520" cy="455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3494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investment decisions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/>
          </p:nvPr>
        </p:nvGraphicFramePr>
        <p:xfrm>
          <a:off x="868680" y="1207008"/>
          <a:ext cx="7406640" cy="444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7291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52600" y="1447800"/>
            <a:ext cx="5622758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83 days to close the deal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Early stage: 73 days    vs. Late stage: 106 days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IT: 59 days                 vs. Health: 98 days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to close a deal</a:t>
            </a:r>
            <a:endParaRPr lang="en-US" dirty="0"/>
          </a:p>
        </p:txBody>
      </p:sp>
      <p:pic>
        <p:nvPicPr>
          <p:cNvPr id="4098" name="Picture 2" descr="http://www.freeiconspng.com/uploads/handshake-icon-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6" y="1408180"/>
            <a:ext cx="838200" cy="7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www.iconsdb.com/icons/preview/black/tree-9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12" y="2741590"/>
            <a:ext cx="842964" cy="8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d30y9cdsu7xlg0.cloudfront.net/png/10378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98" y="268343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omputer icon b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74" y="4260325"/>
            <a:ext cx="776089" cy="7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missouricareereducation.org/doc/pathicon/Health-path-Lg-bw-cropp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92" y="4136135"/>
            <a:ext cx="792258" cy="7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6476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process</a:t>
            </a:r>
            <a:endParaRPr lang="en-US" dirty="0"/>
          </a:p>
        </p:txBody>
      </p:sp>
      <p:pic>
        <p:nvPicPr>
          <p:cNvPr id="4102" name="Picture 6" descr="http://www.iconshock.com/img_vista/WINDOWS8/education/jpg/papers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missouricareereducation.org/doc/pathicon/Health-path-Lg-bw-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15" y="3952817"/>
            <a:ext cx="792258" cy="7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iconsdb.com/icons/preview/black/tree-9-x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928" y="2681943"/>
            <a:ext cx="842964" cy="8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omputer icon bla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1" y="4071689"/>
            <a:ext cx="776089" cy="7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s://d30y9cdsu7xlg0.cloudfront.net/png/10378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2" y="2627079"/>
            <a:ext cx="841248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5648" y="1444752"/>
            <a:ext cx="56235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118 hours on due diligence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400" dirty="0"/>
              <a:t>Early stage: </a:t>
            </a:r>
            <a:r>
              <a:rPr lang="en-US" sz="2400" dirty="0" smtClean="0"/>
              <a:t>81 hours vs</a:t>
            </a:r>
            <a:r>
              <a:rPr lang="en-US" sz="2400" dirty="0"/>
              <a:t>. Late stage: </a:t>
            </a:r>
            <a:r>
              <a:rPr lang="en-US" sz="2400" dirty="0" smtClean="0"/>
              <a:t>184 hours</a:t>
            </a:r>
            <a:endParaRPr lang="en-US" sz="2400" dirty="0"/>
          </a:p>
          <a:p>
            <a:endParaRPr lang="en-US" sz="2400" dirty="0" smtClean="0"/>
          </a:p>
          <a:p>
            <a:endParaRPr lang="en-US" sz="2800" dirty="0"/>
          </a:p>
          <a:p>
            <a:r>
              <a:rPr lang="en-US" sz="2400" dirty="0"/>
              <a:t>IT: </a:t>
            </a:r>
            <a:r>
              <a:rPr lang="en-US" sz="2400" dirty="0" smtClean="0"/>
              <a:t>76 hours                 </a:t>
            </a:r>
            <a:r>
              <a:rPr lang="en-US" sz="2400" dirty="0"/>
              <a:t>vs. Health: </a:t>
            </a:r>
            <a:r>
              <a:rPr lang="en-US" sz="2400" dirty="0" smtClean="0"/>
              <a:t>120 hours</a:t>
            </a:r>
            <a:endParaRPr lang="en-US" sz="2400" dirty="0"/>
          </a:p>
          <a:p>
            <a:endParaRPr lang="en-US" sz="2400" dirty="0" smtClean="0"/>
          </a:p>
          <a:p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7611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process</a:t>
            </a:r>
            <a:endParaRPr lang="en-US" dirty="0"/>
          </a:p>
        </p:txBody>
      </p:sp>
      <p:pic>
        <p:nvPicPr>
          <p:cNvPr id="4100" name="Picture 4" descr="http://icons.iconarchive.com/icons/martz90/circle/512/phon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" y="1408176"/>
            <a:ext cx="841248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www.iconshock.com/img_vista/IPHONE/sports/jpg/sumo_ic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54" y="3466729"/>
            <a:ext cx="937246" cy="9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s://image.freepik.com/free-icon/man-practicing-martial-arts_318-292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" y="3721608"/>
            <a:ext cx="594321" cy="5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d30y9cdsu7xlg0.cloudfront.net/png/10378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2395728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iconsdb.com/icons/preview/black/tree-9-x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52" y="2450592"/>
            <a:ext cx="842964" cy="8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5648" y="1444752"/>
            <a:ext cx="562356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References Called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Early stage: </a:t>
            </a:r>
            <a:r>
              <a:rPr lang="en-US" sz="2400" dirty="0" smtClean="0">
                <a:solidFill>
                  <a:prstClr val="black"/>
                </a:solidFill>
              </a:rPr>
              <a:t>8                     vs</a:t>
            </a:r>
            <a:r>
              <a:rPr lang="en-US" sz="2400" dirty="0">
                <a:solidFill>
                  <a:prstClr val="black"/>
                </a:solidFill>
              </a:rPr>
              <a:t>. Late stage: </a:t>
            </a:r>
            <a:r>
              <a:rPr lang="en-US" sz="2400" dirty="0" smtClean="0">
                <a:solidFill>
                  <a:prstClr val="black"/>
                </a:solidFill>
              </a:rPr>
              <a:t>13 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Small: 9                              vs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smtClean="0">
                <a:solidFill>
                  <a:prstClr val="black"/>
                </a:solidFill>
              </a:rPr>
              <a:t>Large: 12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800" dirty="0">
              <a:solidFill>
                <a:prstClr val="black"/>
              </a:solidFill>
            </a:endParaRPr>
          </a:p>
          <a:p>
            <a:pPr lvl="0"/>
            <a:endParaRPr lang="en-US" sz="800" b="1" dirty="0">
              <a:solidFill>
                <a:prstClr val="black"/>
              </a:solidFill>
            </a:endParaRPr>
          </a:p>
          <a:p>
            <a:pPr lvl="0"/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Takeaway</a:t>
            </a:r>
            <a:r>
              <a:rPr lang="en-US" sz="2400" b="1" dirty="0">
                <a:solidFill>
                  <a:prstClr val="black"/>
                </a:solidFill>
              </a:rPr>
              <a:t>: </a:t>
            </a:r>
            <a:r>
              <a:rPr lang="en-US" sz="2400" b="1" dirty="0" smtClean="0">
                <a:solidFill>
                  <a:prstClr val="black"/>
                </a:solidFill>
              </a:rPr>
              <a:t>Large funds call more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37199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factors in selecting deals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433"/>
            <a:ext cx="9144000" cy="4055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1095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investments are analyzed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/>
          </p:nvPr>
        </p:nvGraphicFramePr>
        <p:xfrm>
          <a:off x="381000" y="1234440"/>
          <a:ext cx="8610600" cy="50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672966" y="1476047"/>
            <a:ext cx="493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What you’ve  learned </a:t>
            </a:r>
            <a:r>
              <a:rPr lang="en-US" sz="2400" dirty="0">
                <a:sym typeface="Wingdings" panose="05000000000000000000" pitchFamily="2" charset="2"/>
              </a:rPr>
              <a:t>in business </a:t>
            </a:r>
            <a:r>
              <a:rPr lang="en-US" sz="2400" dirty="0" smtClean="0">
                <a:sym typeface="Wingdings" panose="05000000000000000000" pitchFamily="2" charset="2"/>
              </a:rPr>
              <a:t>school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20000" y="1937712"/>
            <a:ext cx="0" cy="2634288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05400" y="1937712"/>
            <a:ext cx="0" cy="1186488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639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DEAL FUNNEL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metrics used to analyze investments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/>
          </p:nvPr>
        </p:nvGraphicFramePr>
        <p:xfrm>
          <a:off x="914400" y="1234440"/>
          <a:ext cx="73152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2" descr="http://www.iconsdb.com/icons/preview/black/tree-9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69" y="5381750"/>
            <a:ext cx="842964" cy="8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d30y9cdsu7xlg0.cloudfront.net/png/10378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85" y="538175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omputer icon b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6" y="5587407"/>
            <a:ext cx="582067" cy="5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missouricareereducation.org/doc/pathicon/Health-path-Lg-bw-cropp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26" y="5501905"/>
            <a:ext cx="594194" cy="5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6779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5.5x target cash-on-cash multiple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30% target IRR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Early-stage and small funds have higher targets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Late-stage and large funds have lower targets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returns</a:t>
            </a:r>
            <a:endParaRPr lang="en-US" dirty="0"/>
          </a:p>
        </p:txBody>
      </p:sp>
      <p:pic>
        <p:nvPicPr>
          <p:cNvPr id="7172" name="Picture 4" descr="https://encrypted-tbn0.gstatic.com/images?q=tbn:ANd9GcSuwWBuFg84Kzw601xSqC7k3LfVdf_uhcNDYidDplivbuxj5l4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3" y="1847528"/>
            <a:ext cx="16109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6316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TAKEAWAYS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Fundraising is a never stopping </a:t>
            </a:r>
            <a:r>
              <a:rPr lang="en-US" dirty="0" smtClean="0"/>
              <a:t>process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Better start before you (desperately) need money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Network </a:t>
            </a:r>
            <a:r>
              <a:rPr lang="en-US" dirty="0"/>
              <a:t>and personal introduction are the best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Meet </a:t>
            </a:r>
            <a:r>
              <a:rPr lang="en-US" dirty="0"/>
              <a:t>as many investors as possible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Finding </a:t>
            </a:r>
            <a:r>
              <a:rPr lang="en-US" dirty="0"/>
              <a:t>a lead </a:t>
            </a:r>
            <a:r>
              <a:rPr lang="en-US" dirty="0" smtClean="0"/>
              <a:t>investor </a:t>
            </a:r>
            <a:r>
              <a:rPr lang="en-US" dirty="0"/>
              <a:t>is </a:t>
            </a:r>
            <a:r>
              <a:rPr lang="en-US" dirty="0" smtClean="0"/>
              <a:t>key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Prepare solid answers to potential questions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Prepare business plan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Prepare a pitch. Practice, practice, practice.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get funded?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1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	Founding team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Why do you deserve my money?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How passionate and committed are the founders?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well will the founders work </a:t>
            </a:r>
            <a:r>
              <a:rPr lang="en-US" dirty="0" smtClean="0"/>
              <a:t>together? History? Tough </a:t>
            </a:r>
            <a:r>
              <a:rPr lang="en-US" dirty="0"/>
              <a:t>times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the founders have the necessary ability and skills?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 the founders have industry experience?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Do the founders have past startup experience? </a:t>
            </a:r>
          </a:p>
          <a:p>
            <a:pPr marL="0" lvl="1">
              <a:buNone/>
            </a:pPr>
            <a:endParaRPr lang="en-US" dirty="0" smtClean="0"/>
          </a:p>
          <a:p>
            <a:pPr marL="0" lvl="1">
              <a:buNone/>
            </a:pPr>
            <a:r>
              <a:rPr lang="en-US" dirty="0"/>
              <a:t>	</a:t>
            </a:r>
            <a:r>
              <a:rPr lang="en-US" dirty="0" smtClean="0"/>
              <a:t>Vocab: </a:t>
            </a:r>
            <a:r>
              <a:rPr lang="en-US" b="1" dirty="0" smtClean="0"/>
              <a:t>Pivot</a:t>
            </a:r>
            <a:r>
              <a:rPr lang="en-US" dirty="0" smtClean="0"/>
              <a:t> - a </a:t>
            </a:r>
            <a:r>
              <a:rPr lang="en-US" dirty="0"/>
              <a:t>shift in </a:t>
            </a:r>
            <a:r>
              <a:rPr lang="en-US" dirty="0" smtClean="0"/>
              <a:t>strategy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early stage investors evaluate investments?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AutoNum type="arabicPlain" startAt="2"/>
            </a:pPr>
            <a:r>
              <a:rPr lang="en-US" b="1" dirty="0" smtClean="0"/>
              <a:t>Market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			</a:t>
            </a:r>
            <a:r>
              <a:rPr lang="en-US" b="1" dirty="0" smtClean="0">
                <a:solidFill>
                  <a:schemeClr val="tx2"/>
                </a:solidFill>
              </a:rPr>
              <a:t>Who can you sell to?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the market already exist?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potential size: revenue; customers?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potential market growth?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quickly will the founders reach $100M in revenue?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it a niche market?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it </a:t>
            </a:r>
            <a:r>
              <a:rPr lang="en-US" dirty="0" smtClean="0"/>
              <a:t>a </a:t>
            </a:r>
            <a:r>
              <a:rPr lang="en-US" dirty="0"/>
              <a:t>billion dollar plus market?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What did the founders do to gauge market interest?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Vocab</a:t>
            </a:r>
            <a:r>
              <a:rPr lang="en-US" dirty="0"/>
              <a:t>: </a:t>
            </a:r>
            <a:r>
              <a:rPr lang="en-US" b="1" dirty="0" smtClean="0"/>
              <a:t>TAM </a:t>
            </a:r>
            <a:r>
              <a:rPr lang="en-US" dirty="0" smtClean="0"/>
              <a:t>– the total addressable market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early stage investors evaluate investments?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</a:t>
            </a:r>
            <a:r>
              <a:rPr lang="en-US" b="1" dirty="0" smtClean="0"/>
              <a:t>	Product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Why does the target market care?</a:t>
            </a:r>
          </a:p>
          <a:p>
            <a:endParaRPr lang="en-US" b="1" dirty="0" smtClean="0"/>
          </a:p>
          <a:p>
            <a:pPr lvl="1"/>
            <a:r>
              <a:rPr lang="en-US" dirty="0"/>
              <a:t>What is the </a:t>
            </a:r>
            <a:r>
              <a:rPr lang="en-US" dirty="0" smtClean="0"/>
              <a:t>problem the </a:t>
            </a:r>
            <a:r>
              <a:rPr lang="en-US" dirty="0"/>
              <a:t>founders address?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will the founders solve this </a:t>
            </a:r>
            <a:r>
              <a:rPr lang="en-US" dirty="0" smtClean="0"/>
              <a:t>problem?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is the value proposition?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far along is the technology/product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 the prototype/MVP ready?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innovative is the technology?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the founders have/will have any patents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Vocab</a:t>
            </a:r>
            <a:r>
              <a:rPr lang="en-US" dirty="0"/>
              <a:t>: </a:t>
            </a:r>
            <a:r>
              <a:rPr lang="en-US" b="1" dirty="0" smtClean="0"/>
              <a:t>Pain Point </a:t>
            </a:r>
            <a:r>
              <a:rPr lang="en-US" dirty="0" smtClean="0"/>
              <a:t>– a problem that the startup solves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early stage investors evaluate investments?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00" y="1295400"/>
            <a:ext cx="8839200" cy="579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	Business Model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How are you going to make money?</a:t>
            </a:r>
          </a:p>
          <a:p>
            <a:endParaRPr lang="en-US" b="1" dirty="0" smtClean="0"/>
          </a:p>
          <a:p>
            <a:pPr lvl="1"/>
            <a:r>
              <a:rPr lang="en-US" dirty="0"/>
              <a:t>How will they make money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Have the founders figure out a path to market?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Who </a:t>
            </a:r>
            <a:r>
              <a:rPr lang="en-US" dirty="0"/>
              <a:t>are the early adopters?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What metrics </a:t>
            </a:r>
            <a:r>
              <a:rPr lang="en-US" dirty="0"/>
              <a:t>prove </a:t>
            </a:r>
            <a:r>
              <a:rPr lang="en-US" dirty="0" smtClean="0"/>
              <a:t>viability? Revenue? Users?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go to market strategy?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unit </a:t>
            </a:r>
            <a:r>
              <a:rPr lang="en-US" dirty="0" smtClean="0"/>
              <a:t>economics, cost </a:t>
            </a:r>
            <a:r>
              <a:rPr lang="en-US" dirty="0"/>
              <a:t>of user </a:t>
            </a:r>
            <a:r>
              <a:rPr lang="en-US" dirty="0" smtClean="0"/>
              <a:t>acquisition, sales </a:t>
            </a:r>
            <a:r>
              <a:rPr lang="en-US" dirty="0"/>
              <a:t>cycle?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Vocab</a:t>
            </a:r>
            <a:r>
              <a:rPr lang="en-US" dirty="0"/>
              <a:t>: </a:t>
            </a:r>
            <a:r>
              <a:rPr lang="en-US" b="1" dirty="0" smtClean="0"/>
              <a:t>Traction </a:t>
            </a:r>
            <a:r>
              <a:rPr lang="en-US" dirty="0"/>
              <a:t>– </a:t>
            </a:r>
            <a:r>
              <a:rPr lang="en-US" dirty="0" smtClean="0"/>
              <a:t>real </a:t>
            </a:r>
            <a:r>
              <a:rPr lang="en-CA" dirty="0" smtClean="0"/>
              <a:t>evidence of growing popularity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early stage investors evaluate investments?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5</a:t>
            </a:r>
            <a:r>
              <a:rPr lang="en-US" b="1" dirty="0" smtClean="0"/>
              <a:t>	Competition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How do you stop the big guys eating your lunch?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What is the sustainable competitive advantage?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Who </a:t>
            </a:r>
            <a:r>
              <a:rPr lang="en-US" dirty="0"/>
              <a:t>are the competitors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is this company different?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/>
              <a:t>Are the large “guys” interested? How will they respond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entry cost to this market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Is </a:t>
            </a:r>
            <a:r>
              <a:rPr lang="en-US" dirty="0"/>
              <a:t>it easy to replicate the solution the founders will be offering</a:t>
            </a:r>
            <a:r>
              <a:rPr lang="en-US" dirty="0" smtClean="0"/>
              <a:t>?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Vocab: </a:t>
            </a:r>
            <a:r>
              <a:rPr lang="en-CA" b="1" dirty="0" err="1" smtClean="0"/>
              <a:t>Acqui</a:t>
            </a:r>
            <a:r>
              <a:rPr lang="en-CA" b="1" dirty="0" smtClean="0"/>
              <a:t>-hiring – </a:t>
            </a:r>
            <a:r>
              <a:rPr lang="en-CA" dirty="0" smtClean="0"/>
              <a:t>Buying a company simply to recruit its employees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early stage investors evaluate investments?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6	Funding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What is your fundraising plan?</a:t>
            </a:r>
          </a:p>
          <a:p>
            <a:endParaRPr lang="en-US" b="1" dirty="0" smtClean="0"/>
          </a:p>
          <a:p>
            <a:pPr lvl="1"/>
            <a:r>
              <a:rPr lang="en-US" dirty="0"/>
              <a:t>How much money do they need now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their expected cash burn?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what will the spend money </a:t>
            </a:r>
            <a:r>
              <a:rPr lang="en-US" dirty="0" smtClean="0"/>
              <a:t>now?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are the milestones to achieve before the next round?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will the next round be?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this asset-light or asset-heavy business</a:t>
            </a:r>
            <a:r>
              <a:rPr lang="en-US" dirty="0" smtClean="0"/>
              <a:t>?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Vocab: </a:t>
            </a:r>
            <a:r>
              <a:rPr lang="en-US" b="1" dirty="0" smtClean="0"/>
              <a:t>Lean startup – </a:t>
            </a:r>
            <a:r>
              <a:rPr lang="en-CA" dirty="0" smtClean="0"/>
              <a:t>Assess customer needs, meet those needs using the least possible amount of money. Repeatedly iterate and expand.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early stage investors evaluate investments?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Deals considered per year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10476"/>
              </p:ext>
            </p:extLst>
          </p:nvPr>
        </p:nvGraphicFramePr>
        <p:xfrm>
          <a:off x="34212" y="1234439"/>
          <a:ext cx="8195388" cy="491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3392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7</a:t>
            </a:r>
            <a:r>
              <a:rPr lang="en-US" b="1" dirty="0" smtClean="0"/>
              <a:t>	Exit Strategy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	How will I get my money back?</a:t>
            </a:r>
          </a:p>
          <a:p>
            <a:endParaRPr lang="en-US" b="1" dirty="0" smtClean="0"/>
          </a:p>
          <a:p>
            <a:pPr lvl="1"/>
            <a:r>
              <a:rPr lang="en-US" dirty="0"/>
              <a:t>What is the exit timeframe?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 is a potential acquirer?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the company have an IPO?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How/will I get my money back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Vocab: </a:t>
            </a:r>
            <a:r>
              <a:rPr lang="en-US" b="1" dirty="0" smtClean="0"/>
              <a:t>10X deal – </a:t>
            </a:r>
            <a:r>
              <a:rPr lang="en-US" dirty="0" smtClean="0"/>
              <a:t>Deals that return 10 times the initial investment</a:t>
            </a:r>
            <a:endParaRPr lang="en-US" b="1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early stage investors evaluate investments?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-Turn Arrow 27"/>
          <p:cNvSpPr/>
          <p:nvPr/>
        </p:nvSpPr>
        <p:spPr>
          <a:xfrm rot="5400000">
            <a:off x="6424878" y="1698393"/>
            <a:ext cx="571453" cy="888694"/>
          </a:xfrm>
          <a:prstGeom prst="uturnArrow">
            <a:avLst>
              <a:gd name="adj1" fmla="val 13947"/>
              <a:gd name="adj2" fmla="val 15527"/>
              <a:gd name="adj3" fmla="val 41691"/>
              <a:gd name="adj4" fmla="val 42171"/>
              <a:gd name="adj5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31" name="U-Turn Arrow 30"/>
          <p:cNvSpPr/>
          <p:nvPr/>
        </p:nvSpPr>
        <p:spPr>
          <a:xfrm rot="5400000">
            <a:off x="5892717" y="2475393"/>
            <a:ext cx="571453" cy="733816"/>
          </a:xfrm>
          <a:prstGeom prst="uturnArrow">
            <a:avLst>
              <a:gd name="adj1" fmla="val 13947"/>
              <a:gd name="adj2" fmla="val 15527"/>
              <a:gd name="adj3" fmla="val 41691"/>
              <a:gd name="adj4" fmla="val 42171"/>
              <a:gd name="adj5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32" name="U-Turn Arrow 31"/>
          <p:cNvSpPr/>
          <p:nvPr/>
        </p:nvSpPr>
        <p:spPr>
          <a:xfrm rot="5400000">
            <a:off x="5622750" y="3207129"/>
            <a:ext cx="571453" cy="644320"/>
          </a:xfrm>
          <a:prstGeom prst="uturnArrow">
            <a:avLst>
              <a:gd name="adj1" fmla="val 13947"/>
              <a:gd name="adj2" fmla="val 15527"/>
              <a:gd name="adj3" fmla="val 41691"/>
              <a:gd name="adj4" fmla="val 42171"/>
              <a:gd name="adj5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33" name="U-Turn Arrow 32"/>
          <p:cNvSpPr/>
          <p:nvPr/>
        </p:nvSpPr>
        <p:spPr>
          <a:xfrm rot="5400000">
            <a:off x="5238820" y="3914021"/>
            <a:ext cx="571453" cy="573977"/>
          </a:xfrm>
          <a:prstGeom prst="uturnArrow">
            <a:avLst>
              <a:gd name="adj1" fmla="val 13947"/>
              <a:gd name="adj2" fmla="val 15527"/>
              <a:gd name="adj3" fmla="val 41691"/>
              <a:gd name="adj4" fmla="val 42171"/>
              <a:gd name="adj5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34" name="U-Turn Arrow 33"/>
          <p:cNvSpPr/>
          <p:nvPr/>
        </p:nvSpPr>
        <p:spPr>
          <a:xfrm rot="5400000">
            <a:off x="5030186" y="4701486"/>
            <a:ext cx="571453" cy="540806"/>
          </a:xfrm>
          <a:prstGeom prst="uturnArrow">
            <a:avLst>
              <a:gd name="adj1" fmla="val 13947"/>
              <a:gd name="adj2" fmla="val 15527"/>
              <a:gd name="adj3" fmla="val 41691"/>
              <a:gd name="adj4" fmla="val 42171"/>
              <a:gd name="adj5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funnel per closed deal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84111" y="3490411"/>
            <a:ext cx="2460726" cy="7343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 Due diligence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811552" y="2786880"/>
            <a:ext cx="2961885" cy="7343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 Reviewed with Partners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2346860" y="2099393"/>
            <a:ext cx="3883777" cy="7343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/>
              <a:t>28 Met Management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375444" y="4201008"/>
            <a:ext cx="1788393" cy="7343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1.7 Term Sheets Offered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621024" y="4922744"/>
            <a:ext cx="1390413" cy="6923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 Investment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1658637" y="1403845"/>
            <a:ext cx="5257800" cy="7343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/>
              <a:t>101 Considered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115933" y="1905998"/>
            <a:ext cx="250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28%</a:t>
            </a:r>
            <a:endParaRPr lang="en-CA" dirty="0"/>
          </a:p>
        </p:txBody>
      </p:sp>
      <p:sp>
        <p:nvSpPr>
          <p:cNvPr id="36" name="TextBox 35"/>
          <p:cNvSpPr txBox="1"/>
          <p:nvPr/>
        </p:nvSpPr>
        <p:spPr>
          <a:xfrm>
            <a:off x="6527945" y="2591359"/>
            <a:ext cx="250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36%</a:t>
            </a:r>
            <a:endParaRPr lang="en-CA" dirty="0"/>
          </a:p>
        </p:txBody>
      </p:sp>
      <p:sp>
        <p:nvSpPr>
          <p:cNvPr id="37" name="TextBox 36"/>
          <p:cNvSpPr txBox="1"/>
          <p:nvPr/>
        </p:nvSpPr>
        <p:spPr>
          <a:xfrm>
            <a:off x="6266257" y="3305745"/>
            <a:ext cx="250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5</a:t>
            </a:r>
            <a:r>
              <a:rPr lang="en-CA" dirty="0" smtClean="0"/>
              <a:t>0%</a:t>
            </a:r>
            <a:endParaRPr lang="en-CA" dirty="0"/>
          </a:p>
        </p:txBody>
      </p:sp>
      <p:sp>
        <p:nvSpPr>
          <p:cNvPr id="38" name="TextBox 37"/>
          <p:cNvSpPr txBox="1"/>
          <p:nvPr/>
        </p:nvSpPr>
        <p:spPr>
          <a:xfrm>
            <a:off x="5818639" y="3955548"/>
            <a:ext cx="250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34%</a:t>
            </a:r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5617464" y="4738078"/>
            <a:ext cx="250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59%</a:t>
            </a:r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366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 animBg="1"/>
      <p:bldP spid="11" grpId="0" animBg="1"/>
      <p:bldP spid="12" grpId="0" animBg="1"/>
      <p:bldP spid="17" grpId="0" animBg="1"/>
      <p:bldP spid="19" grpId="0" animBg="1"/>
      <p:bldP spid="20" grpId="0" animBg="1"/>
      <p:bldP spid="15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97877" y="1552200"/>
            <a:ext cx="3311526" cy="208134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 VC firms</a:t>
            </a:r>
          </a:p>
          <a:p>
            <a:pPr marL="0" indent="0">
              <a:buNone/>
            </a:pPr>
            <a:r>
              <a:rPr lang="en-US" dirty="0" smtClean="0"/>
              <a:t>Consider, meet management, and review </a:t>
            </a:r>
            <a:r>
              <a:rPr lang="en-US" u="sng" dirty="0" smtClean="0"/>
              <a:t>more</a:t>
            </a:r>
            <a:r>
              <a:rPr lang="en-US" dirty="0" smtClean="0"/>
              <a:t> investments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funnel</a:t>
            </a:r>
            <a:endParaRPr lang="en-US" dirty="0"/>
          </a:p>
        </p:txBody>
      </p:sp>
      <p:pic>
        <p:nvPicPr>
          <p:cNvPr id="40" name="Picture 2" descr="Image result for computer icon 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38" y="1928283"/>
            <a:ext cx="776089" cy="7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http://www.missouricareereducation.org/doc/pathicon/Health-path-Lg-bw-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38" y="4427356"/>
            <a:ext cx="792258" cy="7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1"/>
          <p:cNvSpPr txBox="1">
            <a:spLocks/>
          </p:cNvSpPr>
          <p:nvPr/>
        </p:nvSpPr>
        <p:spPr>
          <a:xfrm>
            <a:off x="3197877" y="3826368"/>
            <a:ext cx="3311526" cy="1999162"/>
          </a:xfrm>
          <a:prstGeom prst="rect">
            <a:avLst/>
          </a:prstGeom>
        </p:spPr>
        <p:txBody>
          <a:bodyPr/>
          <a:lstStyle>
            <a:lvl1pPr marL="236538" indent="-236538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Healthcare VC firms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Consider, meet management, and review </a:t>
            </a:r>
            <a:r>
              <a:rPr lang="en-US" u="sng" dirty="0" smtClean="0"/>
              <a:t>fewer</a:t>
            </a:r>
            <a:r>
              <a:rPr lang="en-US" dirty="0" smtClean="0"/>
              <a:t> investments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8082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97877" y="1552200"/>
            <a:ext cx="3311526" cy="208134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Early stage VC firms</a:t>
            </a:r>
          </a:p>
          <a:p>
            <a:pPr marL="0" indent="0">
              <a:buNone/>
            </a:pPr>
            <a:r>
              <a:rPr lang="en-US" dirty="0" smtClean="0"/>
              <a:t>Offer 1.5 term sheets per closed deal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 funnel competition</a:t>
            </a:r>
            <a:endParaRPr lang="en-US" dirty="0"/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3197877" y="3826368"/>
            <a:ext cx="3311526" cy="1999162"/>
          </a:xfrm>
          <a:prstGeom prst="rect">
            <a:avLst/>
          </a:prstGeom>
        </p:spPr>
        <p:txBody>
          <a:bodyPr/>
          <a:lstStyle>
            <a:lvl1pPr marL="236538" indent="-236538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Late stage VC firms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Offer 2.3 term sheets per closed deal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12" descr="http://www.iconsdb.com/icons/preview/black/tree-9-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3" y="4423742"/>
            <a:ext cx="842964" cy="8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d30y9cdsu7xlg0.cloudfront.net/png/10378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63" y="217377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8523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VC deals are coming from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009"/>
            <a:ext cx="9144000" cy="54284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2315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Proactively Self-Generated Deals: Early vs. Late</a:t>
            </a:r>
            <a:endParaRPr lang="en-US" dirty="0"/>
          </a:p>
        </p:txBody>
      </p:sp>
      <p:pic>
        <p:nvPicPr>
          <p:cNvPr id="5" name="Picture 12" descr="http://www.iconsdb.com/icons/preview/black/tree-9-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29" y="5382665"/>
            <a:ext cx="842964" cy="8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d30y9cdsu7xlg0.cloudfront.net/png/10378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387429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 noChangeAspect="1"/>
          </p:cNvGraphicFramePr>
          <p:nvPr>
            <p:extLst/>
          </p:nvPr>
        </p:nvGraphicFramePr>
        <p:xfrm>
          <a:off x="572674" y="869816"/>
          <a:ext cx="7768578" cy="4661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2667000" y="6213764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Gompers, Gornall, Kaplan, Strebulaev (2019)</a:t>
            </a:r>
          </a:p>
        </p:txBody>
      </p:sp>
    </p:spTree>
    <p:extLst>
      <p:ext uri="{BB962C8B-B14F-4D97-AF65-F5344CB8AC3E}">
        <p14:creationId xmlns:p14="http://schemas.microsoft.com/office/powerpoint/2010/main" val="15557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DEAL SELECTION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Everyth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anchor="ctr">
        <a:spAutoFit/>
      </a:bodyPr>
      <a:lstStyle>
        <a:defPPr marL="0" algn="l">
          <a:defRPr sz="4000" b="1" kern="1200" spc="300" dirty="0" smtClean="0">
            <a:solidFill>
              <a:schemeClr val="bg1"/>
            </a:solidFill>
            <a:effectLst/>
            <a:latin typeface="+mn-lt"/>
            <a:ea typeface="+mn-ea"/>
            <a:cs typeface="Arial" panose="020B0604020202020204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778</Words>
  <Application>Microsoft Office PowerPoint</Application>
  <PresentationFormat>On-screen Show (4:3)</PresentationFormat>
  <Paragraphs>300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Wingdings</vt:lpstr>
      <vt:lpstr>2_Office Theme</vt:lpstr>
      <vt:lpstr>PowerPoint Presentation</vt:lpstr>
      <vt:lpstr>DEAL FUNNEL</vt:lpstr>
      <vt:lpstr>Deals considered per year</vt:lpstr>
      <vt:lpstr>Deal funnel per closed deal</vt:lpstr>
      <vt:lpstr>Deal funnel</vt:lpstr>
      <vt:lpstr>Deal funnel competition</vt:lpstr>
      <vt:lpstr>Where VC deals are coming from</vt:lpstr>
      <vt:lpstr>Proactively Self-Generated Deals: Early vs. Late</vt:lpstr>
      <vt:lpstr>DEAL SELECTION</vt:lpstr>
      <vt:lpstr>Do you bet on the jockey or the horse?</vt:lpstr>
      <vt:lpstr>Jockey vs. horse for early vs. late stage VC firms</vt:lpstr>
      <vt:lpstr>Do you bet on the jockey or the horse?</vt:lpstr>
      <vt:lpstr>Important qualities in a management team</vt:lpstr>
      <vt:lpstr>Gut investment decisions</vt:lpstr>
      <vt:lpstr>Days to close a deal</vt:lpstr>
      <vt:lpstr>Investment process</vt:lpstr>
      <vt:lpstr>Investment process</vt:lpstr>
      <vt:lpstr>Important factors in selecting deals</vt:lpstr>
      <vt:lpstr>How investments are analyzed</vt:lpstr>
      <vt:lpstr>Financial metrics used to analyze investments</vt:lpstr>
      <vt:lpstr>Target returns</vt:lpstr>
      <vt:lpstr>TAKEAWAYS</vt:lpstr>
      <vt:lpstr>How can I get funded?</vt:lpstr>
      <vt:lpstr>How do early stage investors evaluate investments?</vt:lpstr>
      <vt:lpstr>How do early stage investors evaluate investments?</vt:lpstr>
      <vt:lpstr>How do early stage investors evaluate investments?</vt:lpstr>
      <vt:lpstr>How do early stage investors evaluate investments?</vt:lpstr>
      <vt:lpstr>How do early stage investors evaluate investments?</vt:lpstr>
      <vt:lpstr>How do early stage investors evaluate investments?</vt:lpstr>
      <vt:lpstr>How do early stage investors evaluate investments?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2019-11-29T19:22:47Z</dcterms:created>
  <dcterms:modified xsi:type="dcterms:W3CDTF">2019-11-29T19:24:16Z</dcterms:modified>
</cp:coreProperties>
</file>